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3"/>
  </p:notesMasterIdLst>
  <p:sldIdLst>
    <p:sldId id="297" r:id="rId5"/>
    <p:sldId id="312" r:id="rId6"/>
    <p:sldId id="267" r:id="rId7"/>
    <p:sldId id="269" r:id="rId8"/>
    <p:sldId id="270" r:id="rId9"/>
    <p:sldId id="271" r:id="rId10"/>
    <p:sldId id="332" r:id="rId11"/>
    <p:sldId id="384" r:id="rId1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eur"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8B4F59-A0EE-43CA-B355-6722603B289A}" v="1206" dt="2019-08-01T15:47:35.672"/>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1" autoAdjust="0"/>
    <p:restoredTop sz="79255" autoAdjust="0"/>
  </p:normalViewPr>
  <p:slideViewPr>
    <p:cSldViewPr snapToGrid="0" showGuides="1">
      <p:cViewPr varScale="1">
        <p:scale>
          <a:sx n="71" d="100"/>
          <a:sy n="71" d="100"/>
        </p:scale>
        <p:origin x="940" y="40"/>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7-01-16T15:51:44.971" idx="1">
    <p:pos x="6829" y="479"/>
    <p:text>DDIs are a subset of adverse drug reactions (ADRs), accounting for about 3-5% of all ADRs</p:text>
    <p:extLst mod="1">
      <p:ext uri="{C676402C-5697-4E1C-873F-D02D1690AC5C}">
        <p15:threadingInfo xmlns:p15="http://schemas.microsoft.com/office/powerpoint/2012/main" timeZoneBias="-60"/>
      </p:ext>
    </p:extLst>
  </p:cm>
  <p:cm authorId="2" dt="2017-01-16T15:53:29.088" idx="2">
    <p:pos x="6829" y="615"/>
    <p:text>ADRs cost us between $30 billion and $130 billion annually</p:text>
    <p:extLst mod="1">
      <p:ext uri="{C676402C-5697-4E1C-873F-D02D1690AC5C}">
        <p15:threadingInfo xmlns:p15="http://schemas.microsoft.com/office/powerpoint/2012/main" timeZoneBias="-60">
          <p15:parentCm authorId="2" idx="1"/>
        </p15:threadingInfo>
      </p:ext>
    </p:extLst>
  </p:cm>
  <p:cm authorId="2" dt="2017-01-16T15:54:05.630" idx="3">
    <p:pos x="6829" y="751"/>
    <p:text>According to the FDA, approximately two million serious ADRs occur annually in the US and are responsible for around 100,000 deaths per year.</p:text>
    <p:extLst mod="1">
      <p:ext uri="{C676402C-5697-4E1C-873F-D02D1690AC5C}">
        <p15:threadingInfo xmlns:p15="http://schemas.microsoft.com/office/powerpoint/2012/main" timeZoneBias="-60">
          <p15:parentCm authorId="2" idx="1"/>
        </p15:threadingInfo>
      </p:ext>
    </p:extLst>
  </p:cm>
  <p:cm authorId="2" dt="2017-01-16T15:55:26.361" idx="4">
    <p:pos x="6829" y="887"/>
    <p:text>http://www.amfs.com/news/articles-from-our-experts/adverse-drug-reactions-and-drug-drug-interactions-consequences-and-costs/</p:text>
    <p:extLst mod="1">
      <p:ext uri="{C676402C-5697-4E1C-873F-D02D1690AC5C}">
        <p15:threadingInfo xmlns:p15="http://schemas.microsoft.com/office/powerpoint/2012/main" timeZoneBias="-60">
          <p15:parentCm authorId="2" idx="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01.08.2019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general Drug-drug interaction introduction video</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a:t>
            </a:r>
            <a:r>
              <a:rPr lang="en-CA" baseline="0" dirty="0"/>
              <a:t> is a significant cost to drug </a:t>
            </a:r>
            <a:r>
              <a:rPr lang="en-CA" baseline="0" dirty="0" err="1"/>
              <a:t>drug</a:t>
            </a:r>
            <a:r>
              <a:rPr lang="en-CA" baseline="0" dirty="0"/>
              <a:t> interactions when it comes to patient safety but also when it comes to the successful commercialisation and use of a drug</a:t>
            </a:r>
          </a:p>
          <a:p>
            <a:r>
              <a:rPr lang="en-CA" baseline="0" dirty="0"/>
              <a:t>In an area of increasing polypharmacy, when more and more people are taking drugs, it becomes increasingly critical to accurately predict potential interactions and to assess the risk of DDIs during development to make decisions on which drugs to progress through development and to inform risk mitigation strategies</a:t>
            </a:r>
            <a:endParaRPr lang="en-CA" dirty="0"/>
          </a:p>
        </p:txBody>
      </p:sp>
      <p:sp>
        <p:nvSpPr>
          <p:cNvPr id="4" name="Slide Number Placeholder 3"/>
          <p:cNvSpPr>
            <a:spLocks noGrp="1"/>
          </p:cNvSpPr>
          <p:nvPr>
            <p:ph type="sldNum" sz="quarter" idx="10"/>
          </p:nvPr>
        </p:nvSpPr>
        <p:spPr/>
        <p:txBody>
          <a:bodyPr/>
          <a:lstStyle/>
          <a:p>
            <a:fld id="{D49FBE78-D4B4-4F64-B5BF-EDA69BD2AA85}" type="slidenum">
              <a:rPr lang="en-US" smtClean="0"/>
              <a:t>3</a:t>
            </a:fld>
            <a:endParaRPr lang="en-US"/>
          </a:p>
        </p:txBody>
      </p:sp>
    </p:spTree>
    <p:extLst>
      <p:ext uri="{BB962C8B-B14F-4D97-AF65-F5344CB8AC3E}">
        <p14:creationId xmlns:p14="http://schemas.microsoft.com/office/powerpoint/2010/main" val="160053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a:t>
            </a:r>
            <a:r>
              <a:rPr lang="en-CA" baseline="0" dirty="0"/>
              <a:t> are a number of reasons for drug interactions, but when it comes to metabolism-based interactions, they may occur when a drug taken at the same time (the concomitant drug) inhibits or induces the metabolism of a second drug. </a:t>
            </a:r>
          </a:p>
          <a:p>
            <a:endParaRPr lang="en-CA" baseline="0" dirty="0"/>
          </a:p>
          <a:p>
            <a:r>
              <a:rPr lang="en-CA" baseline="0" dirty="0"/>
              <a:t>When determining dosing, several factors are taken into account to determine the optimal dose – how long it stays in the system, what the concentration of drug in the body is, so that concentration levels of the drug remain high enough to maximize efficacy but low enough to avoid toxicity</a:t>
            </a:r>
            <a:endParaRPr lang="en-CA" dirty="0"/>
          </a:p>
        </p:txBody>
      </p:sp>
      <p:sp>
        <p:nvSpPr>
          <p:cNvPr id="4" name="Slide Number Placeholder 3"/>
          <p:cNvSpPr>
            <a:spLocks noGrp="1"/>
          </p:cNvSpPr>
          <p:nvPr>
            <p:ph type="sldNum" sz="quarter" idx="10"/>
          </p:nvPr>
        </p:nvSpPr>
        <p:spPr/>
        <p:txBody>
          <a:bodyPr/>
          <a:lstStyle/>
          <a:p>
            <a:fld id="{B809980D-19F2-4120-875E-7B3C098299A1}" type="slidenum">
              <a:rPr lang="en-CA" smtClean="0"/>
              <a:t>4</a:t>
            </a:fld>
            <a:endParaRPr lang="en-CA"/>
          </a:p>
        </p:txBody>
      </p:sp>
    </p:spTree>
    <p:extLst>
      <p:ext uri="{BB962C8B-B14F-4D97-AF65-F5344CB8AC3E}">
        <p14:creationId xmlns:p14="http://schemas.microsoft.com/office/powerpoint/2010/main" val="2722029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CA" dirty="0"/>
              <a:t>When drug metabolism is altered, this</a:t>
            </a:r>
            <a:r>
              <a:rPr lang="en-CA" baseline="0" dirty="0"/>
              <a:t> area under the curve measurement of concentration over time changes. If the concomitant drug inhibits metabolism of the first drug, concentrations may increase to toxic levels, causing an adverse drug reaction. </a:t>
            </a:r>
          </a:p>
          <a:p>
            <a:r>
              <a:rPr lang="en-CA" baseline="0" dirty="0"/>
              <a:t>If a second drug induces metabolism, then the first drug may be metabolised too quickly resulting in too little of the drug to be effective</a:t>
            </a:r>
            <a:endParaRPr lang="en-CA" dirty="0"/>
          </a:p>
        </p:txBody>
      </p:sp>
      <p:sp>
        <p:nvSpPr>
          <p:cNvPr id="4" name="Slide Number Placeholder 3"/>
          <p:cNvSpPr>
            <a:spLocks noGrp="1"/>
          </p:cNvSpPr>
          <p:nvPr>
            <p:ph type="sldNum" sz="quarter" idx="10"/>
          </p:nvPr>
        </p:nvSpPr>
        <p:spPr/>
        <p:txBody>
          <a:bodyPr/>
          <a:lstStyle/>
          <a:p>
            <a:fld id="{D49FBE78-D4B4-4F64-B5BF-EDA69BD2AA85}" type="slidenum">
              <a:rPr lang="en-US" smtClean="0"/>
              <a:t>5</a:t>
            </a:fld>
            <a:endParaRPr lang="en-US"/>
          </a:p>
        </p:txBody>
      </p:sp>
    </p:spTree>
    <p:extLst>
      <p:ext uri="{BB962C8B-B14F-4D97-AF65-F5344CB8AC3E}">
        <p14:creationId xmlns:p14="http://schemas.microsoft.com/office/powerpoint/2010/main" val="1048651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DDIs also occur via transporters and as I will introduce in the next slide, PharmaPendium’s DMPK</a:t>
            </a:r>
            <a:r>
              <a:rPr lang="en-CA" baseline="0" dirty="0"/>
              <a:t> solution includes information for both…</a:t>
            </a:r>
            <a:endParaRPr lang="en-CA" dirty="0"/>
          </a:p>
        </p:txBody>
      </p:sp>
      <p:sp>
        <p:nvSpPr>
          <p:cNvPr id="4" name="Slide Number Placeholder 3"/>
          <p:cNvSpPr>
            <a:spLocks noGrp="1"/>
          </p:cNvSpPr>
          <p:nvPr>
            <p:ph type="sldNum" sz="quarter" idx="10"/>
          </p:nvPr>
        </p:nvSpPr>
        <p:spPr/>
        <p:txBody>
          <a:bodyPr/>
          <a:lstStyle/>
          <a:p>
            <a:fld id="{B809980D-19F2-4120-875E-7B3C098299A1}" type="slidenum">
              <a:rPr lang="en-CA" smtClean="0"/>
              <a:t>6</a:t>
            </a:fld>
            <a:endParaRPr lang="en-CA"/>
          </a:p>
        </p:txBody>
      </p:sp>
    </p:spTree>
    <p:extLst>
      <p:ext uri="{BB962C8B-B14F-4D97-AF65-F5344CB8AC3E}">
        <p14:creationId xmlns:p14="http://schemas.microsoft.com/office/powerpoint/2010/main" val="1995207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There are a number of ways where information in PharmaPendium supports drug </a:t>
            </a:r>
            <a:r>
              <a:rPr lang="en-CA" baseline="0" dirty="0" err="1"/>
              <a:t>drug</a:t>
            </a:r>
            <a:r>
              <a:rPr lang="en-CA" baseline="0" dirty="0"/>
              <a:t> interaction prediction and assessment. A key way is through our DMPK solution, which includes PK, MET data and a DDIRC. </a:t>
            </a:r>
          </a:p>
          <a:p>
            <a:endParaRPr lang="en-CA" baseline="0" dirty="0"/>
          </a:p>
          <a:p>
            <a:r>
              <a:rPr lang="en-CA" baseline="0" dirty="0"/>
              <a:t>I gave a webinar on the pharmacokinetic information in PP last month and will show you where you can access the slides and recording from that presentation. Today, I’ll focus on MET &amp; DDIRC.</a:t>
            </a:r>
          </a:p>
          <a:p>
            <a:endParaRPr lang="en-CA" baseline="0" dirty="0"/>
          </a:p>
          <a:p>
            <a:r>
              <a:rPr lang="en-CA" baseline="0" dirty="0"/>
              <a:t>Note that PP also includes a unique way of searching post-market adverse event report data from FAERS and this data can also be analysed to identify potential DDIs that become apparent post-market. If you’d like more information on this, please let me know in the comments section</a:t>
            </a:r>
          </a:p>
          <a:p>
            <a:endParaRPr lang="en-CA" baseline="0" dirty="0"/>
          </a:p>
          <a:p>
            <a:endParaRPr lang="en-CA" dirty="0"/>
          </a:p>
        </p:txBody>
      </p:sp>
      <p:sp>
        <p:nvSpPr>
          <p:cNvPr id="4" name="Slide Number Placeholder 3"/>
          <p:cNvSpPr>
            <a:spLocks noGrp="1"/>
          </p:cNvSpPr>
          <p:nvPr>
            <p:ph type="sldNum" sz="quarter" idx="10"/>
          </p:nvPr>
        </p:nvSpPr>
        <p:spPr/>
        <p:txBody>
          <a:bodyPr/>
          <a:lstStyle/>
          <a:p>
            <a:fld id="{D49FBE78-D4B4-4F64-B5BF-EDA69BD2AA85}" type="slidenum">
              <a:rPr lang="en-US" smtClean="0"/>
              <a:t>7</a:t>
            </a:fld>
            <a:endParaRPr lang="en-US"/>
          </a:p>
        </p:txBody>
      </p:sp>
    </p:spTree>
    <p:extLst>
      <p:ext uri="{BB962C8B-B14F-4D97-AF65-F5344CB8AC3E}">
        <p14:creationId xmlns:p14="http://schemas.microsoft.com/office/powerpoint/2010/main" val="2458959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01.08.2019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01.08.2019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01.08.2019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01.08.2019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01.08.2019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01.08.2019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01.08.2019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01.08.2019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01.08.2019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01.08.2019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01.08.2019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01.08.2019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01.08.2019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01.08.2019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01.08.2019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01.08.2019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01.08.2019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94"/>
            <a:ext cx="2133600" cy="273844"/>
          </a:xfrm>
          <a:prstGeom prst="rect">
            <a:avLst/>
          </a:prstGeom>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3124201" y="4767294"/>
            <a:ext cx="2895600" cy="273844"/>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767294"/>
            <a:ext cx="2133600" cy="273844"/>
          </a:xfrm>
          <a:prstGeom prst="rect">
            <a:avLst/>
          </a:prstGeom>
        </p:spPr>
        <p:txBody>
          <a:bodyPr/>
          <a:lstStyle>
            <a:lvl1pPr>
              <a:defRPr/>
            </a:lvl1pPr>
          </a:lstStyle>
          <a:p>
            <a:pPr>
              <a:defRPr/>
            </a:pPr>
            <a:fld id="{D42B9C6A-025D-4335-AE3C-313A445F66FE}" type="slidenum">
              <a:rPr lang="en-US" altLang="en-US"/>
              <a:pPr>
                <a:defRPr/>
              </a:pPr>
              <a:t>‹nr.›</a:t>
            </a:fld>
            <a:endParaRPr lang="en-US" altLang="en-US"/>
          </a:p>
        </p:txBody>
      </p:sp>
    </p:spTree>
    <p:extLst>
      <p:ext uri="{BB962C8B-B14F-4D97-AF65-F5344CB8AC3E}">
        <p14:creationId xmlns:p14="http://schemas.microsoft.com/office/powerpoint/2010/main" val="18303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01.08.2019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 id="2147483736" r:id="rId25"/>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US" dirty="0"/>
              <a:t>Marnix Wieffer, Senior marketing manager </a:t>
            </a:r>
          </a:p>
        </p:txBody>
      </p:sp>
      <p:sp>
        <p:nvSpPr>
          <p:cNvPr id="2" name="Title 1"/>
          <p:cNvSpPr>
            <a:spLocks noGrp="1"/>
          </p:cNvSpPr>
          <p:nvPr>
            <p:ph type="ctrTitle"/>
          </p:nvPr>
        </p:nvSpPr>
        <p:spPr>
          <a:xfrm>
            <a:off x="475840" y="1659467"/>
            <a:ext cx="5550887" cy="1744133"/>
          </a:xfrm>
        </p:spPr>
        <p:txBody>
          <a:bodyPr>
            <a:normAutofit/>
          </a:bodyPr>
          <a:lstStyle/>
          <a:p>
            <a:r>
              <a:rPr lang="en-US" dirty="0"/>
              <a:t>Introduction into </a:t>
            </a:r>
            <a:r>
              <a:rPr lang="en-US" dirty="0" err="1"/>
              <a:t>PharmaPendium’s</a:t>
            </a:r>
            <a:r>
              <a:rPr lang="en-US" dirty="0"/>
              <a:t> DDI risk calculator </a:t>
            </a:r>
          </a:p>
        </p:txBody>
      </p:sp>
      <p:sp>
        <p:nvSpPr>
          <p:cNvPr id="5" name="Text Placeholder 4"/>
          <p:cNvSpPr>
            <a:spLocks noGrp="1"/>
          </p:cNvSpPr>
          <p:nvPr>
            <p:ph type="body" sz="quarter" idx="16"/>
          </p:nvPr>
        </p:nvSpPr>
        <p:spPr/>
        <p:txBody>
          <a:bodyPr>
            <a:normAutofit/>
          </a:bodyPr>
          <a:lstStyle/>
          <a:p>
            <a:r>
              <a:rPr lang="en-US" b="1" dirty="0"/>
              <a:t>Predicting drug-drug interaction risk with PharmaPendium </a:t>
            </a:r>
            <a:endParaRPr lang="en-US" dirty="0"/>
          </a:p>
        </p:txBody>
      </p:sp>
      <p:sp>
        <p:nvSpPr>
          <p:cNvPr id="3" name="Text Placeholder 2"/>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01.08.2019</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marL="342900" lvl="0" indent="-342900">
              <a:buFont typeface="+mj-lt"/>
              <a:buAutoNum type="arabicPeriod"/>
            </a:pPr>
            <a:r>
              <a:rPr lang="en-GB" dirty="0"/>
              <a:t>Mechanistic vs static modelling </a:t>
            </a:r>
          </a:p>
          <a:p>
            <a:pPr marL="342900" lvl="0" indent="-342900">
              <a:buFont typeface="+mj-lt"/>
              <a:buAutoNum type="arabicPeriod"/>
            </a:pPr>
            <a:r>
              <a:rPr lang="en-GB" dirty="0"/>
              <a:t>Victim and perpetrator drugs  </a:t>
            </a:r>
          </a:p>
          <a:p>
            <a:pPr marL="342900" lvl="0" indent="-342900">
              <a:buFont typeface="+mj-lt"/>
              <a:buAutoNum type="arabicPeriod"/>
            </a:pPr>
            <a:r>
              <a:rPr lang="en-GB" dirty="0"/>
              <a:t>FDA guidance and impact </a:t>
            </a:r>
          </a:p>
          <a:p>
            <a:pPr marL="342900" lvl="0" indent="-342900">
              <a:buFont typeface="+mj-lt"/>
              <a:buAutoNum type="arabicPeriod"/>
            </a:pPr>
            <a:r>
              <a:rPr lang="en-GB" dirty="0"/>
              <a:t>DDI risk calculator workflow and model </a:t>
            </a:r>
          </a:p>
          <a:p>
            <a:pPr lvl="0"/>
            <a:endParaRPr lang="en-US" dirty="0"/>
          </a:p>
          <a:p>
            <a:r>
              <a:rPr lang="en-GB" dirty="0">
                <a:solidFill>
                  <a:srgbClr val="FF6C00"/>
                </a:solidFill>
              </a:rPr>
              <a:t>At the end of this video you should have a high level understanding of the impact and underlying mechanism of DDIs</a:t>
            </a:r>
          </a:p>
          <a:p>
            <a:r>
              <a:rPr lang="en-GB" dirty="0">
                <a:solidFill>
                  <a:srgbClr val="FF6C00"/>
                </a:solidFill>
              </a:rPr>
              <a:t>This provides the foundation for the follow-up training video’s</a:t>
            </a:r>
          </a:p>
          <a:p>
            <a:endParaRPr lang="en-US" dirty="0"/>
          </a:p>
        </p:txBody>
      </p:sp>
      <p:sp>
        <p:nvSpPr>
          <p:cNvPr id="5" name="Rechthoek 4">
            <a:extLst>
              <a:ext uri="{FF2B5EF4-FFF2-40B4-BE49-F238E27FC236}">
                <a16:creationId xmlns:a16="http://schemas.microsoft.com/office/drawing/2014/main" id="{2C312462-17A0-4E60-888D-9CE22DFEF81B}"/>
              </a:ext>
            </a:extLst>
          </p:cNvPr>
          <p:cNvSpPr/>
          <p:nvPr/>
        </p:nvSpPr>
        <p:spPr>
          <a:xfrm>
            <a:off x="5167320" y="3755480"/>
            <a:ext cx="2272995" cy="646331"/>
          </a:xfrm>
          <a:prstGeom prst="rect">
            <a:avLst/>
          </a:prstGeom>
        </p:spPr>
        <p:txBody>
          <a:bodyPr wrap="none">
            <a:spAutoFit/>
          </a:bodyPr>
          <a:lstStyle/>
          <a:p>
            <a:r>
              <a:rPr lang="en-US" b="1" dirty="0"/>
              <a:t>Sherry Winter, PhD</a:t>
            </a:r>
          </a:p>
          <a:p>
            <a:r>
              <a:rPr lang="en-US" b="1" dirty="0"/>
              <a:t>product manager</a:t>
            </a:r>
          </a:p>
        </p:txBody>
      </p:sp>
      <p:pic>
        <p:nvPicPr>
          <p:cNvPr id="8" name="Picture 2" descr="C:\Users\winters1\AppData\Local\Microsoft\Windows\Temporary Internet Files\Content.Outlook\2B9M5XKO\Photo_Winter1.jpg">
            <a:extLst>
              <a:ext uri="{FF2B5EF4-FFF2-40B4-BE49-F238E27FC236}">
                <a16:creationId xmlns:a16="http://schemas.microsoft.com/office/drawing/2014/main" id="{E462B0F4-6D75-4D77-823B-4E85E4327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0315" y="3244247"/>
            <a:ext cx="1458789" cy="1668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and ongoing assessment of Drug-Drug Interactions is critical</a:t>
            </a:r>
          </a:p>
        </p:txBody>
      </p:sp>
      <p:sp>
        <p:nvSpPr>
          <p:cNvPr id="3" name="Content Placeholder 2"/>
          <p:cNvSpPr>
            <a:spLocks noGrp="1"/>
          </p:cNvSpPr>
          <p:nvPr>
            <p:ph idx="1"/>
          </p:nvPr>
        </p:nvSpPr>
        <p:spPr>
          <a:xfrm>
            <a:off x="225091" y="2229307"/>
            <a:ext cx="6316161" cy="2589780"/>
          </a:xfrm>
        </p:spPr>
        <p:txBody>
          <a:bodyPr>
            <a:noAutofit/>
          </a:bodyPr>
          <a:lstStyle/>
          <a:p>
            <a:r>
              <a:rPr lang="en-CA" sz="1400" dirty="0"/>
              <a:t>According to the FDA, DDI-related adverse drug reactions are on the rise: </a:t>
            </a:r>
          </a:p>
          <a:p>
            <a:pPr lvl="1"/>
            <a:r>
              <a:rPr lang="en-US" sz="1400" dirty="0"/>
              <a:t>More drugs — and many more combinations of drugs — are being used to treat patients than ever before. </a:t>
            </a:r>
          </a:p>
          <a:p>
            <a:pPr lvl="2"/>
            <a:r>
              <a:rPr lang="en-CA" sz="1400" dirty="0"/>
              <a:t>Between 1995 and 2010, the proportion of adults dispensed ≥5 drugs doubled to 20.8%, and the proportion dispensed ≥10 tripled to 5.8%.</a:t>
            </a:r>
            <a:r>
              <a:rPr lang="en-US" sz="1400" baseline="30000" dirty="0"/>
              <a:t>1</a:t>
            </a:r>
          </a:p>
          <a:p>
            <a:pPr lvl="1"/>
            <a:r>
              <a:rPr lang="en-US" sz="1400" dirty="0"/>
              <a:t>The rate of ADRs increases exponentially after a patient is on 4 or more medications</a:t>
            </a:r>
          </a:p>
          <a:p>
            <a:pPr lvl="2"/>
            <a:r>
              <a:rPr lang="en-CA" sz="1400" dirty="0"/>
              <a:t>13% of adults experienced potentially serious drug-drug interactions in 2010, correlating with the increase in polypharmacy</a:t>
            </a:r>
            <a:r>
              <a:rPr lang="en-CA" sz="1400" baseline="30000" dirty="0"/>
              <a:t>1</a:t>
            </a:r>
            <a:endParaRPr lang="en-US" sz="1400" baseline="30000" dirty="0"/>
          </a:p>
        </p:txBody>
      </p:sp>
      <p:pic>
        <p:nvPicPr>
          <p:cNvPr id="5" name="Picture 4"/>
          <p:cNvPicPr>
            <a:picLocks noChangeAspect="1"/>
          </p:cNvPicPr>
          <p:nvPr/>
        </p:nvPicPr>
        <p:blipFill>
          <a:blip r:embed="rId3"/>
          <a:stretch>
            <a:fillRect/>
          </a:stretch>
        </p:blipFill>
        <p:spPr>
          <a:xfrm>
            <a:off x="6204623" y="2140041"/>
            <a:ext cx="2714286" cy="2507143"/>
          </a:xfrm>
          <a:prstGeom prst="rect">
            <a:avLst/>
          </a:prstGeom>
        </p:spPr>
      </p:pic>
      <p:sp>
        <p:nvSpPr>
          <p:cNvPr id="4" name="Rectangle 3"/>
          <p:cNvSpPr/>
          <p:nvPr/>
        </p:nvSpPr>
        <p:spPr>
          <a:xfrm>
            <a:off x="3618007" y="4731599"/>
            <a:ext cx="2209259" cy="219291"/>
          </a:xfrm>
          <a:prstGeom prst="rect">
            <a:avLst/>
          </a:prstGeom>
        </p:spPr>
        <p:txBody>
          <a:bodyPr wrap="none">
            <a:spAutoFit/>
          </a:bodyPr>
          <a:lstStyle/>
          <a:p>
            <a:r>
              <a:rPr lang="en-CA" sz="825" baseline="30000" dirty="0"/>
              <a:t>1</a:t>
            </a:r>
            <a:r>
              <a:rPr lang="en-CA" sz="825" dirty="0"/>
              <a:t> Guthrie et al. BMC Medicine (2015) 13:74</a:t>
            </a:r>
          </a:p>
        </p:txBody>
      </p:sp>
      <p:sp>
        <p:nvSpPr>
          <p:cNvPr id="6" name="Content Placeholder 2"/>
          <p:cNvSpPr txBox="1">
            <a:spLocks/>
          </p:cNvSpPr>
          <p:nvPr/>
        </p:nvSpPr>
        <p:spPr bwMode="auto">
          <a:xfrm>
            <a:off x="425807" y="1291347"/>
            <a:ext cx="7551745" cy="84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US" sz="1600" dirty="0">
                <a:solidFill>
                  <a:srgbClr val="FF6C00"/>
                </a:solidFill>
              </a:rPr>
              <a:t>Drug-drug interactions (DDIs) can lead to severe side effects and have resulted in </a:t>
            </a:r>
            <a:r>
              <a:rPr lang="en-US" sz="1600" b="1" dirty="0">
                <a:solidFill>
                  <a:srgbClr val="FF6C00"/>
                </a:solidFill>
              </a:rPr>
              <a:t>refusal of approval</a:t>
            </a:r>
            <a:r>
              <a:rPr lang="en-US" sz="1600" dirty="0">
                <a:solidFill>
                  <a:srgbClr val="FF6C00"/>
                </a:solidFill>
              </a:rPr>
              <a:t>, severe </a:t>
            </a:r>
            <a:r>
              <a:rPr lang="en-US" sz="1600" b="1" dirty="0">
                <a:solidFill>
                  <a:srgbClr val="FF6C00"/>
                </a:solidFill>
              </a:rPr>
              <a:t>prescribing restrictions</a:t>
            </a:r>
            <a:r>
              <a:rPr lang="en-US" sz="1600" dirty="0">
                <a:solidFill>
                  <a:srgbClr val="FF6C00"/>
                </a:solidFill>
              </a:rPr>
              <a:t>, </a:t>
            </a:r>
            <a:r>
              <a:rPr lang="en-US" sz="1600" b="1" dirty="0">
                <a:solidFill>
                  <a:srgbClr val="FF6C00"/>
                </a:solidFill>
              </a:rPr>
              <a:t>withdrawal of drugs </a:t>
            </a:r>
            <a:r>
              <a:rPr lang="en-US" sz="1600" dirty="0">
                <a:solidFill>
                  <a:srgbClr val="FF6C00"/>
                </a:solidFill>
              </a:rPr>
              <a:t>from the market and, in extreme cases, have caused </a:t>
            </a:r>
            <a:r>
              <a:rPr lang="en-US" sz="1600" b="1" dirty="0">
                <a:solidFill>
                  <a:srgbClr val="FF6C00"/>
                </a:solidFill>
              </a:rPr>
              <a:t>deaths</a:t>
            </a:r>
            <a:endParaRPr lang="en-US" sz="1600" baseline="30000" dirty="0">
              <a:solidFill>
                <a:srgbClr val="FF6C00"/>
              </a:solidFill>
            </a:endParaRPr>
          </a:p>
        </p:txBody>
      </p:sp>
    </p:spTree>
    <p:extLst>
      <p:ext uri="{BB962C8B-B14F-4D97-AF65-F5344CB8AC3E}">
        <p14:creationId xmlns:p14="http://schemas.microsoft.com/office/powerpoint/2010/main" val="416414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643415"/>
            <a:ext cx="8238319" cy="313984"/>
          </a:xfrm>
        </p:spPr>
        <p:txBody>
          <a:bodyPr/>
          <a:lstStyle/>
          <a:p>
            <a:r>
              <a:rPr lang="en-US" dirty="0"/>
              <a:t>Drug-drug interactions can increase toxicity or reduce clinical efficacy</a:t>
            </a:r>
            <a:br>
              <a:rPr lang="en-US" dirty="0"/>
            </a:br>
            <a:endParaRPr lang="en-US" sz="1350" dirty="0"/>
          </a:p>
        </p:txBody>
      </p:sp>
      <p:pic>
        <p:nvPicPr>
          <p:cNvPr id="4" name="Content Placeholder 3"/>
          <p:cNvPicPr>
            <a:picLocks noGrp="1" noChangeAspect="1"/>
          </p:cNvPicPr>
          <p:nvPr>
            <p:ph idx="1"/>
          </p:nvPr>
        </p:nvPicPr>
        <p:blipFill>
          <a:blip r:embed="rId3"/>
          <a:stretch>
            <a:fillRect/>
          </a:stretch>
        </p:blipFill>
        <p:spPr>
          <a:xfrm>
            <a:off x="4381295" y="1274889"/>
            <a:ext cx="4557637" cy="2396635"/>
          </a:xfrm>
          <a:prstGeom prst="rect">
            <a:avLst/>
          </a:prstGeom>
        </p:spPr>
      </p:pic>
      <p:grpSp>
        <p:nvGrpSpPr>
          <p:cNvPr id="12" name="Group 11"/>
          <p:cNvGrpSpPr/>
          <p:nvPr/>
        </p:nvGrpSpPr>
        <p:grpSpPr>
          <a:xfrm>
            <a:off x="1041170" y="2483933"/>
            <a:ext cx="2344245" cy="919932"/>
            <a:chOff x="924608" y="981668"/>
            <a:chExt cx="3666921" cy="1438977"/>
          </a:xfrm>
        </p:grpSpPr>
        <p:pic>
          <p:nvPicPr>
            <p:cNvPr id="13" name="Picture 13"/>
            <p:cNvPicPr>
              <a:picLocks noChangeAspect="1"/>
            </p:cNvPicPr>
            <p:nvPr/>
          </p:nvPicPr>
          <p:blipFill>
            <a:blip r:embed="rId4" cstate="print"/>
            <a:srcRect l="11000" t="26889" r="5000" b="31778"/>
            <a:stretch>
              <a:fillRect/>
            </a:stretch>
          </p:blipFill>
          <p:spPr bwMode="auto">
            <a:xfrm rot="19641392">
              <a:off x="924608" y="2025202"/>
              <a:ext cx="976500" cy="360000"/>
            </a:xfrm>
            <a:prstGeom prst="rect">
              <a:avLst/>
            </a:prstGeom>
            <a:noFill/>
            <a:ln w="9525">
              <a:noFill/>
              <a:miter lim="800000"/>
              <a:headEnd/>
              <a:tailEnd/>
            </a:ln>
          </p:spPr>
        </p:pic>
        <p:pic>
          <p:nvPicPr>
            <p:cNvPr id="14" name="Picture 2" descr="http://www.pcosnutrition.com/wp-content/uploads/2014/12/Liver-original-Gett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96909" y="993856"/>
              <a:ext cx="2076740" cy="1335868"/>
            </a:xfrm>
            <a:prstGeom prst="rect">
              <a:avLst/>
            </a:prstGeom>
            <a:noFill/>
            <a:extLst>
              <a:ext uri="{909E8E84-426E-40DD-AFC4-6F175D3DCCD1}">
                <a14:hiddenFill xmlns:a14="http://schemas.microsoft.com/office/drawing/2010/main">
                  <a:solidFill>
                    <a:srgbClr val="FFFFFF"/>
                  </a:solidFill>
                </a14:hiddenFill>
              </a:ext>
            </a:extLst>
          </p:spPr>
        </p:pic>
        <p:sp>
          <p:nvSpPr>
            <p:cNvPr id="15" name="Curved Down Arrow 14"/>
            <p:cNvSpPr/>
            <p:nvPr/>
          </p:nvSpPr>
          <p:spPr>
            <a:xfrm>
              <a:off x="1328884" y="1212019"/>
              <a:ext cx="2429084" cy="70907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16" name="TextBox 15"/>
            <p:cNvSpPr txBox="1"/>
            <p:nvPr/>
          </p:nvSpPr>
          <p:spPr>
            <a:xfrm>
              <a:off x="2181788" y="981668"/>
              <a:ext cx="784831" cy="677108"/>
            </a:xfrm>
            <a:prstGeom prst="rect">
              <a:avLst/>
            </a:prstGeom>
            <a:noFill/>
          </p:spPr>
          <p:txBody>
            <a:bodyPr wrap="none" rtlCol="0">
              <a:spAutoFit/>
            </a:bodyPr>
            <a:lstStyle/>
            <a:p>
              <a:r>
                <a:rPr lang="en-CA" sz="1350" b="1" dirty="0"/>
                <a:t>P450</a:t>
              </a:r>
              <a:br>
                <a:rPr lang="en-CA" sz="1350" b="1" dirty="0"/>
              </a:br>
              <a:r>
                <a:rPr lang="en-CA" sz="1350" b="1" dirty="0"/>
                <a:t>CYP</a:t>
              </a:r>
              <a:endParaRPr lang="en-US" sz="1350" b="1" dirty="0"/>
            </a:p>
          </p:txBody>
        </p:sp>
        <p:sp>
          <p:nvSpPr>
            <p:cNvPr id="17" name="TextBox 16"/>
            <p:cNvSpPr txBox="1"/>
            <p:nvPr/>
          </p:nvSpPr>
          <p:spPr>
            <a:xfrm>
              <a:off x="3280914" y="2020536"/>
              <a:ext cx="1310615" cy="400109"/>
            </a:xfrm>
            <a:prstGeom prst="rect">
              <a:avLst/>
            </a:prstGeom>
            <a:noFill/>
          </p:spPr>
          <p:txBody>
            <a:bodyPr wrap="none" rtlCol="0">
              <a:spAutoFit/>
            </a:bodyPr>
            <a:lstStyle/>
            <a:p>
              <a:r>
                <a:rPr lang="en-CA" sz="1350" dirty="0"/>
                <a:t>Metabolite</a:t>
              </a:r>
              <a:endParaRPr lang="en-US" sz="1350" dirty="0"/>
            </a:p>
          </p:txBody>
        </p:sp>
      </p:grpSp>
      <p:sp>
        <p:nvSpPr>
          <p:cNvPr id="18" name="Content Placeholder 2"/>
          <p:cNvSpPr txBox="1">
            <a:spLocks/>
          </p:cNvSpPr>
          <p:nvPr/>
        </p:nvSpPr>
        <p:spPr bwMode="auto">
          <a:xfrm>
            <a:off x="4278758" y="3806168"/>
            <a:ext cx="4762709" cy="58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CA" sz="1350" dirty="0"/>
              <a:t>E.g., Drug A is administered orally and metabolised by CYP3A</a:t>
            </a:r>
          </a:p>
          <a:p>
            <a:pPr marL="87961" indent="0">
              <a:buNone/>
            </a:pPr>
            <a:r>
              <a:rPr lang="en-CA" sz="1200" dirty="0"/>
              <a:t>Dosage is timed so that plasma concentration levels remain high enough to maximize efficacy and low enough to avoid toxicity.</a:t>
            </a:r>
          </a:p>
          <a:p>
            <a:endParaRPr lang="en-US" sz="1350" dirty="0"/>
          </a:p>
        </p:txBody>
      </p:sp>
      <p:sp>
        <p:nvSpPr>
          <p:cNvPr id="21" name="Content Placeholder 2"/>
          <p:cNvSpPr txBox="1">
            <a:spLocks/>
          </p:cNvSpPr>
          <p:nvPr/>
        </p:nvSpPr>
        <p:spPr bwMode="auto">
          <a:xfrm>
            <a:off x="138961" y="1290830"/>
            <a:ext cx="3677206" cy="58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US" sz="1350" dirty="0"/>
              <a:t>A major mechanism of drug metabolism (accounting for ~75%) is via </a:t>
            </a:r>
            <a:r>
              <a:rPr lang="en-US" sz="1350" b="1" dirty="0"/>
              <a:t>P450 CYP enzymes </a:t>
            </a:r>
            <a:r>
              <a:rPr lang="en-US" sz="1350" dirty="0"/>
              <a:t>in the liver.</a:t>
            </a:r>
          </a:p>
        </p:txBody>
      </p:sp>
      <p:sp>
        <p:nvSpPr>
          <p:cNvPr id="22" name="Content Placeholder 2"/>
          <p:cNvSpPr txBox="1">
            <a:spLocks/>
          </p:cNvSpPr>
          <p:nvPr/>
        </p:nvSpPr>
        <p:spPr bwMode="auto">
          <a:xfrm>
            <a:off x="374690" y="3487791"/>
            <a:ext cx="3677206" cy="58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US" sz="1350" dirty="0"/>
              <a:t>Drug-drug interactions may result when a </a:t>
            </a:r>
            <a:r>
              <a:rPr lang="en-US" sz="1350" dirty="0">
                <a:solidFill>
                  <a:srgbClr val="C00000"/>
                </a:solidFill>
              </a:rPr>
              <a:t>concomitant drug</a:t>
            </a:r>
            <a:r>
              <a:rPr lang="en-US" sz="1350" dirty="0"/>
              <a:t>* </a:t>
            </a:r>
            <a:r>
              <a:rPr lang="en-US" sz="1350" b="1" dirty="0"/>
              <a:t>inhibits</a:t>
            </a:r>
            <a:r>
              <a:rPr lang="en-US" sz="1350" dirty="0"/>
              <a:t> or </a:t>
            </a:r>
            <a:r>
              <a:rPr lang="en-US" sz="1350" b="1" dirty="0"/>
              <a:t>induces</a:t>
            </a:r>
            <a:r>
              <a:rPr lang="en-US" sz="1350" dirty="0"/>
              <a:t> the CYP-mediated metabolism of a second drug</a:t>
            </a:r>
          </a:p>
        </p:txBody>
      </p:sp>
      <p:sp>
        <p:nvSpPr>
          <p:cNvPr id="3" name="Rectangle 2"/>
          <p:cNvSpPr/>
          <p:nvPr/>
        </p:nvSpPr>
        <p:spPr>
          <a:xfrm>
            <a:off x="545011" y="4258792"/>
            <a:ext cx="3207283" cy="5078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350" dirty="0"/>
              <a:t>Concomitant drug = </a:t>
            </a:r>
            <a:r>
              <a:rPr lang="en-CA" sz="1350" dirty="0"/>
              <a:t>two or more drugs are taken at (almost) the same time</a:t>
            </a:r>
          </a:p>
        </p:txBody>
      </p:sp>
      <p:sp>
        <p:nvSpPr>
          <p:cNvPr id="5" name="Rechthoek 4">
            <a:extLst>
              <a:ext uri="{FF2B5EF4-FFF2-40B4-BE49-F238E27FC236}">
                <a16:creationId xmlns:a16="http://schemas.microsoft.com/office/drawing/2014/main" id="{BD1D33CF-D475-4FBB-AA5F-6F03320D0B02}"/>
              </a:ext>
            </a:extLst>
          </p:cNvPr>
          <p:cNvSpPr/>
          <p:nvPr/>
        </p:nvSpPr>
        <p:spPr>
          <a:xfrm>
            <a:off x="205068" y="1958569"/>
            <a:ext cx="4572000" cy="507831"/>
          </a:xfrm>
          <a:prstGeom prst="rect">
            <a:avLst/>
          </a:prstGeom>
        </p:spPr>
        <p:txBody>
          <a:bodyPr>
            <a:spAutoFit/>
          </a:bodyPr>
          <a:lstStyle/>
          <a:p>
            <a:r>
              <a:rPr lang="en-US" sz="1350" dirty="0"/>
              <a:t>Measured by AUC (area under the curve), which increases/decreases</a:t>
            </a:r>
          </a:p>
        </p:txBody>
      </p:sp>
    </p:spTree>
    <p:extLst>
      <p:ext uri="{BB962C8B-B14F-4D97-AF65-F5344CB8AC3E}">
        <p14:creationId xmlns:p14="http://schemas.microsoft.com/office/powerpoint/2010/main" val="81234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rot="19778239">
            <a:off x="262908" y="1552290"/>
            <a:ext cx="608131" cy="270000"/>
          </a:xfrm>
          <a:prstGeom prst="rect">
            <a:avLst/>
          </a:prstGeom>
        </p:spPr>
      </p:pic>
      <p:pic>
        <p:nvPicPr>
          <p:cNvPr id="7" name="Content Placeholder 3"/>
          <p:cNvPicPr>
            <a:picLocks noChangeAspect="1"/>
          </p:cNvPicPr>
          <p:nvPr/>
        </p:nvPicPr>
        <p:blipFill>
          <a:blip r:embed="rId4"/>
          <a:stretch>
            <a:fillRect/>
          </a:stretch>
        </p:blipFill>
        <p:spPr bwMode="auto">
          <a:xfrm>
            <a:off x="239636" y="2127886"/>
            <a:ext cx="3850908" cy="202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7"/>
          <p:cNvPicPr>
            <a:picLocks noChangeAspect="1"/>
          </p:cNvPicPr>
          <p:nvPr/>
        </p:nvPicPr>
        <p:blipFill>
          <a:blip r:embed="rId5"/>
          <a:stretch>
            <a:fillRect/>
          </a:stretch>
        </p:blipFill>
        <p:spPr bwMode="auto">
          <a:xfrm>
            <a:off x="4798256" y="2127886"/>
            <a:ext cx="3850912" cy="202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txBox="1">
            <a:spLocks/>
          </p:cNvSpPr>
          <p:nvPr/>
        </p:nvSpPr>
        <p:spPr bwMode="auto">
          <a:xfrm>
            <a:off x="113863" y="4253186"/>
            <a:ext cx="4339907" cy="58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CA" sz="1050" dirty="0"/>
              <a:t>E.g., Drug A is metabolised by CYP3A. Drug B </a:t>
            </a:r>
            <a:r>
              <a:rPr lang="en-CA" sz="1050" b="1" u="sng" dirty="0"/>
              <a:t>inhibits</a:t>
            </a:r>
            <a:r>
              <a:rPr lang="en-CA" sz="1050" dirty="0"/>
              <a:t> the activity of CYP3A. Drug A is no longer metabolised at the same rate, resulting in </a:t>
            </a:r>
            <a:r>
              <a:rPr lang="en-CA" sz="1050" b="1" dirty="0">
                <a:solidFill>
                  <a:schemeClr val="accent2">
                    <a:lumMod val="75000"/>
                  </a:schemeClr>
                </a:solidFill>
              </a:rPr>
              <a:t>accumulation of toxic concentrations</a:t>
            </a:r>
            <a:r>
              <a:rPr lang="en-CA" sz="1050" dirty="0"/>
              <a:t>.</a:t>
            </a:r>
          </a:p>
          <a:p>
            <a:endParaRPr lang="en-US" sz="1050" dirty="0"/>
          </a:p>
        </p:txBody>
      </p:sp>
      <p:sp>
        <p:nvSpPr>
          <p:cNvPr id="10" name="Content Placeholder 2"/>
          <p:cNvSpPr txBox="1">
            <a:spLocks/>
          </p:cNvSpPr>
          <p:nvPr/>
        </p:nvSpPr>
        <p:spPr bwMode="auto">
          <a:xfrm>
            <a:off x="4724199" y="4253186"/>
            <a:ext cx="4174998" cy="58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CA" sz="1050" dirty="0"/>
              <a:t>E.g., Drug A is metabolised by CYP3A. Drug B </a:t>
            </a:r>
            <a:r>
              <a:rPr lang="en-CA" sz="1050" b="1" u="sng" dirty="0"/>
              <a:t>induces</a:t>
            </a:r>
            <a:r>
              <a:rPr lang="en-CA" sz="1050" dirty="0"/>
              <a:t> the activity of CYP3A. Drug A is no longer metabolised at the same rate, resulting in </a:t>
            </a:r>
            <a:r>
              <a:rPr lang="en-CA" sz="1050" b="1" dirty="0">
                <a:solidFill>
                  <a:schemeClr val="accent2">
                    <a:lumMod val="75000"/>
                  </a:schemeClr>
                </a:solidFill>
              </a:rPr>
              <a:t>lower concentrations and decreased efficacy</a:t>
            </a:r>
            <a:r>
              <a:rPr lang="en-CA" sz="1050" dirty="0"/>
              <a:t>.</a:t>
            </a:r>
          </a:p>
          <a:p>
            <a:endParaRPr lang="en-US" sz="1050" dirty="0"/>
          </a:p>
        </p:txBody>
      </p:sp>
      <p:pic>
        <p:nvPicPr>
          <p:cNvPr id="5" name="Picture 13"/>
          <p:cNvPicPr>
            <a:picLocks noChangeAspect="1"/>
          </p:cNvPicPr>
          <p:nvPr/>
        </p:nvPicPr>
        <p:blipFill>
          <a:blip r:embed="rId6" cstate="print"/>
          <a:srcRect l="11000" t="26889" r="5000" b="31778"/>
          <a:stretch>
            <a:fillRect/>
          </a:stretch>
        </p:blipFill>
        <p:spPr bwMode="auto">
          <a:xfrm rot="19641392">
            <a:off x="807374" y="1563098"/>
            <a:ext cx="732375" cy="270000"/>
          </a:xfrm>
          <a:prstGeom prst="rect">
            <a:avLst/>
          </a:prstGeom>
          <a:noFill/>
          <a:ln w="9525">
            <a:noFill/>
            <a:miter lim="800000"/>
            <a:headEnd/>
            <a:tailEnd/>
          </a:ln>
        </p:spPr>
      </p:pic>
      <p:pic>
        <p:nvPicPr>
          <p:cNvPr id="1026" name="Picture 2" descr="http://www.pcosnutrition.com/wp-content/uploads/2014/12/Liver-original-Getty.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36599" y="789590"/>
            <a:ext cx="1557555" cy="1001901"/>
          </a:xfrm>
          <a:prstGeom prst="rect">
            <a:avLst/>
          </a:prstGeom>
          <a:noFill/>
          <a:extLst>
            <a:ext uri="{909E8E84-426E-40DD-AFC4-6F175D3DCCD1}">
              <a14:hiddenFill xmlns:a14="http://schemas.microsoft.com/office/drawing/2010/main">
                <a:solidFill>
                  <a:srgbClr val="FFFFFF"/>
                </a:solidFill>
              </a14:hiddenFill>
            </a:ext>
          </a:extLst>
        </p:spPr>
      </p:pic>
      <p:sp>
        <p:nvSpPr>
          <p:cNvPr id="12" name="Curved Down Arrow 11"/>
          <p:cNvSpPr/>
          <p:nvPr/>
        </p:nvSpPr>
        <p:spPr>
          <a:xfrm>
            <a:off x="1110581" y="953214"/>
            <a:ext cx="1821813" cy="531805"/>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11" name="TextBox 10"/>
          <p:cNvSpPr txBox="1"/>
          <p:nvPr/>
        </p:nvSpPr>
        <p:spPr>
          <a:xfrm>
            <a:off x="1659259" y="932917"/>
            <a:ext cx="761747" cy="300082"/>
          </a:xfrm>
          <a:prstGeom prst="rect">
            <a:avLst/>
          </a:prstGeom>
          <a:solidFill>
            <a:schemeClr val="bg1">
              <a:alpha val="64000"/>
            </a:schemeClr>
          </a:solidFill>
        </p:spPr>
        <p:txBody>
          <a:bodyPr wrap="none" rtlCol="0">
            <a:spAutoFit/>
          </a:bodyPr>
          <a:lstStyle/>
          <a:p>
            <a:r>
              <a:rPr lang="en-CA" sz="1350" b="1" dirty="0"/>
              <a:t>CYP3A</a:t>
            </a:r>
            <a:endParaRPr lang="en-US" sz="1350" b="1" dirty="0"/>
          </a:p>
        </p:txBody>
      </p:sp>
      <p:sp>
        <p:nvSpPr>
          <p:cNvPr id="14" name="TextBox 13"/>
          <p:cNvSpPr txBox="1"/>
          <p:nvPr/>
        </p:nvSpPr>
        <p:spPr>
          <a:xfrm>
            <a:off x="2249820" y="1534263"/>
            <a:ext cx="1627369" cy="571951"/>
          </a:xfrm>
          <a:prstGeom prst="rect">
            <a:avLst/>
          </a:prstGeom>
          <a:noFill/>
        </p:spPr>
        <p:txBody>
          <a:bodyPr wrap="none" rtlCol="0">
            <a:spAutoFit/>
          </a:bodyPr>
          <a:lstStyle/>
          <a:p>
            <a:pPr>
              <a:spcAft>
                <a:spcPts val="450"/>
              </a:spcAft>
            </a:pPr>
            <a:r>
              <a:rPr lang="en-CA" sz="1350" dirty="0"/>
              <a:t>Inactive metabolite</a:t>
            </a:r>
          </a:p>
          <a:p>
            <a:r>
              <a:rPr lang="en-CA" sz="1350" dirty="0"/>
              <a:t>Drug plasma conc.</a:t>
            </a:r>
            <a:endParaRPr lang="en-US" sz="1350" dirty="0"/>
          </a:p>
        </p:txBody>
      </p:sp>
      <p:sp>
        <p:nvSpPr>
          <p:cNvPr id="16" name="TextBox 15"/>
          <p:cNvSpPr txBox="1"/>
          <p:nvPr/>
        </p:nvSpPr>
        <p:spPr>
          <a:xfrm>
            <a:off x="691374" y="1616354"/>
            <a:ext cx="285656" cy="300082"/>
          </a:xfrm>
          <a:prstGeom prst="rect">
            <a:avLst/>
          </a:prstGeom>
          <a:noFill/>
        </p:spPr>
        <p:txBody>
          <a:bodyPr wrap="none" rtlCol="0">
            <a:spAutoFit/>
          </a:bodyPr>
          <a:lstStyle/>
          <a:p>
            <a:r>
              <a:rPr lang="en-CA" sz="1350" dirty="0"/>
              <a:t>+</a:t>
            </a:r>
            <a:endParaRPr lang="en-US" sz="1350" dirty="0"/>
          </a:p>
        </p:txBody>
      </p:sp>
      <p:sp>
        <p:nvSpPr>
          <p:cNvPr id="17" name="TextBox 16"/>
          <p:cNvSpPr txBox="1"/>
          <p:nvPr/>
        </p:nvSpPr>
        <p:spPr>
          <a:xfrm>
            <a:off x="1824562" y="858255"/>
            <a:ext cx="429926" cy="507831"/>
          </a:xfrm>
          <a:prstGeom prst="rect">
            <a:avLst/>
          </a:prstGeom>
          <a:noFill/>
        </p:spPr>
        <p:txBody>
          <a:bodyPr wrap="none" rtlCol="0">
            <a:spAutoFit/>
            <a:scene3d>
              <a:camera prst="orthographicFront"/>
              <a:lightRig rig="harsh" dir="t"/>
            </a:scene3d>
            <a:sp3d extrusionH="57150" prstMaterial="matte">
              <a:bevelT w="63500" h="12700" prst="angle"/>
              <a:contourClr>
                <a:schemeClr val="bg1">
                  <a:lumMod val="65000"/>
                </a:schemeClr>
              </a:contourClr>
            </a:sp3d>
          </a:bodyPr>
          <a:lstStyle/>
          <a:p>
            <a:r>
              <a:rPr lang="en-CA" sz="2700" b="1" dirty="0">
                <a:ln/>
                <a:solidFill>
                  <a:schemeClr val="accent3"/>
                </a:solidFill>
                <a:latin typeface="Aharoni" panose="02010803020104030203" pitchFamily="2" charset="-79"/>
                <a:cs typeface="Aharoni" panose="02010803020104030203" pitchFamily="2" charset="-79"/>
              </a:rPr>
              <a:t>X</a:t>
            </a:r>
            <a:endParaRPr lang="en-US" sz="2700" b="1" dirty="0">
              <a:ln/>
              <a:solidFill>
                <a:schemeClr val="accent3"/>
              </a:solidFill>
              <a:latin typeface="Aharoni" panose="02010803020104030203" pitchFamily="2" charset="-79"/>
              <a:cs typeface="Aharoni" panose="02010803020104030203" pitchFamily="2" charset="-79"/>
            </a:endParaRPr>
          </a:p>
        </p:txBody>
      </p:sp>
      <p:pic>
        <p:nvPicPr>
          <p:cNvPr id="18" name="Content Placeholder 3"/>
          <p:cNvPicPr>
            <a:picLocks noChangeAspect="1"/>
          </p:cNvPicPr>
          <p:nvPr/>
        </p:nvPicPr>
        <p:blipFill>
          <a:blip r:embed="rId3"/>
          <a:stretch>
            <a:fillRect/>
          </a:stretch>
        </p:blipFill>
        <p:spPr bwMode="auto">
          <a:xfrm rot="19778239">
            <a:off x="4824792" y="1570577"/>
            <a:ext cx="608131" cy="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3"/>
          <p:cNvPicPr>
            <a:picLocks noChangeAspect="1"/>
          </p:cNvPicPr>
          <p:nvPr/>
        </p:nvPicPr>
        <p:blipFill>
          <a:blip r:embed="rId6" cstate="print"/>
          <a:srcRect l="11000" t="26889" r="5000" b="31778"/>
          <a:stretch>
            <a:fillRect/>
          </a:stretch>
        </p:blipFill>
        <p:spPr bwMode="auto">
          <a:xfrm rot="19641392">
            <a:off x="5369258" y="1581384"/>
            <a:ext cx="732375" cy="270000"/>
          </a:xfrm>
          <a:prstGeom prst="rect">
            <a:avLst/>
          </a:prstGeom>
          <a:noFill/>
          <a:ln w="9525">
            <a:noFill/>
            <a:miter lim="800000"/>
            <a:headEnd/>
            <a:tailEnd/>
          </a:ln>
        </p:spPr>
      </p:pic>
      <p:pic>
        <p:nvPicPr>
          <p:cNvPr id="20" name="Picture 2" descr="http://www.pcosnutrition.com/wp-content/uploads/2014/12/Liver-original-Getty.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8483" y="807878"/>
            <a:ext cx="1557555" cy="100190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221142" y="756395"/>
            <a:ext cx="761747" cy="300082"/>
          </a:xfrm>
          <a:prstGeom prst="rect">
            <a:avLst/>
          </a:prstGeom>
          <a:solidFill>
            <a:schemeClr val="bg1">
              <a:alpha val="68000"/>
            </a:schemeClr>
          </a:solidFill>
        </p:spPr>
        <p:txBody>
          <a:bodyPr wrap="none" rtlCol="0">
            <a:spAutoFit/>
          </a:bodyPr>
          <a:lstStyle/>
          <a:p>
            <a:r>
              <a:rPr lang="en-CA" sz="1350" b="1" dirty="0"/>
              <a:t>CYP3A</a:t>
            </a:r>
            <a:endParaRPr lang="en-US" sz="1350" b="1" dirty="0"/>
          </a:p>
        </p:txBody>
      </p:sp>
      <p:sp>
        <p:nvSpPr>
          <p:cNvPr id="21" name="Curved Down Arrow 20"/>
          <p:cNvSpPr/>
          <p:nvPr/>
        </p:nvSpPr>
        <p:spPr>
          <a:xfrm>
            <a:off x="5672465" y="971502"/>
            <a:ext cx="1821813" cy="531805"/>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22" name="TextBox 21"/>
          <p:cNvSpPr txBox="1"/>
          <p:nvPr/>
        </p:nvSpPr>
        <p:spPr>
          <a:xfrm>
            <a:off x="6221142" y="1005727"/>
            <a:ext cx="761747" cy="300082"/>
          </a:xfrm>
          <a:prstGeom prst="rect">
            <a:avLst/>
          </a:prstGeom>
          <a:solidFill>
            <a:schemeClr val="bg1">
              <a:alpha val="68000"/>
            </a:schemeClr>
          </a:solidFill>
        </p:spPr>
        <p:txBody>
          <a:bodyPr wrap="none" rtlCol="0">
            <a:spAutoFit/>
          </a:bodyPr>
          <a:lstStyle/>
          <a:p>
            <a:r>
              <a:rPr lang="en-CA" sz="1350" b="1" dirty="0"/>
              <a:t>CYP3A</a:t>
            </a:r>
            <a:endParaRPr lang="en-US" sz="1350" b="1" dirty="0"/>
          </a:p>
        </p:txBody>
      </p:sp>
      <p:sp>
        <p:nvSpPr>
          <p:cNvPr id="23" name="TextBox 22"/>
          <p:cNvSpPr txBox="1"/>
          <p:nvPr/>
        </p:nvSpPr>
        <p:spPr>
          <a:xfrm>
            <a:off x="6811703" y="1527816"/>
            <a:ext cx="1627369" cy="571951"/>
          </a:xfrm>
          <a:prstGeom prst="rect">
            <a:avLst/>
          </a:prstGeom>
          <a:noFill/>
        </p:spPr>
        <p:txBody>
          <a:bodyPr wrap="none" rtlCol="0">
            <a:spAutoFit/>
          </a:bodyPr>
          <a:lstStyle/>
          <a:p>
            <a:pPr>
              <a:spcAft>
                <a:spcPts val="450"/>
              </a:spcAft>
            </a:pPr>
            <a:r>
              <a:rPr lang="en-CA" sz="1350" dirty="0"/>
              <a:t>Inactive metabolite</a:t>
            </a:r>
          </a:p>
          <a:p>
            <a:r>
              <a:rPr lang="en-CA" sz="1350" dirty="0"/>
              <a:t>Drug plasma conc.</a:t>
            </a:r>
            <a:endParaRPr lang="en-US" sz="1350" dirty="0"/>
          </a:p>
        </p:txBody>
      </p:sp>
      <p:sp>
        <p:nvSpPr>
          <p:cNvPr id="24" name="TextBox 23"/>
          <p:cNvSpPr txBox="1"/>
          <p:nvPr/>
        </p:nvSpPr>
        <p:spPr>
          <a:xfrm>
            <a:off x="5253257" y="1634641"/>
            <a:ext cx="285656" cy="300082"/>
          </a:xfrm>
          <a:prstGeom prst="rect">
            <a:avLst/>
          </a:prstGeom>
          <a:noFill/>
        </p:spPr>
        <p:txBody>
          <a:bodyPr wrap="none" rtlCol="0">
            <a:spAutoFit/>
          </a:bodyPr>
          <a:lstStyle/>
          <a:p>
            <a:r>
              <a:rPr lang="en-CA" sz="1350" dirty="0"/>
              <a:t>+</a:t>
            </a:r>
            <a:endParaRPr lang="en-US" sz="1350" dirty="0"/>
          </a:p>
        </p:txBody>
      </p:sp>
      <p:sp>
        <p:nvSpPr>
          <p:cNvPr id="26" name="TextBox 25"/>
          <p:cNvSpPr txBox="1"/>
          <p:nvPr/>
        </p:nvSpPr>
        <p:spPr>
          <a:xfrm>
            <a:off x="6221142" y="1255059"/>
            <a:ext cx="761747" cy="300082"/>
          </a:xfrm>
          <a:prstGeom prst="rect">
            <a:avLst/>
          </a:prstGeom>
          <a:solidFill>
            <a:schemeClr val="bg1">
              <a:alpha val="68000"/>
            </a:schemeClr>
          </a:solidFill>
        </p:spPr>
        <p:txBody>
          <a:bodyPr wrap="none" rtlCol="0">
            <a:spAutoFit/>
          </a:bodyPr>
          <a:lstStyle/>
          <a:p>
            <a:r>
              <a:rPr lang="en-CA" sz="1350" b="1" dirty="0"/>
              <a:t>CYP3A</a:t>
            </a:r>
            <a:endParaRPr lang="en-US" sz="1350" b="1" dirty="0"/>
          </a:p>
        </p:txBody>
      </p:sp>
      <p:cxnSp>
        <p:nvCxnSpPr>
          <p:cNvPr id="29" name="Straight Arrow Connector 28"/>
          <p:cNvCxnSpPr/>
          <p:nvPr/>
        </p:nvCxnSpPr>
        <p:spPr>
          <a:xfrm>
            <a:off x="2251483" y="1556688"/>
            <a:ext cx="0" cy="2102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1" name="Straight Arrow Connector 30"/>
          <p:cNvCxnSpPr/>
          <p:nvPr/>
        </p:nvCxnSpPr>
        <p:spPr>
          <a:xfrm flipV="1">
            <a:off x="6811698" y="1585915"/>
            <a:ext cx="0" cy="2102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2" name="Straight Arrow Connector 31"/>
          <p:cNvCxnSpPr/>
          <p:nvPr/>
        </p:nvCxnSpPr>
        <p:spPr>
          <a:xfrm>
            <a:off x="6811698" y="1852507"/>
            <a:ext cx="0" cy="2102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3" name="Straight Arrow Connector 32"/>
          <p:cNvCxnSpPr/>
          <p:nvPr/>
        </p:nvCxnSpPr>
        <p:spPr>
          <a:xfrm flipV="1">
            <a:off x="2251483" y="1799040"/>
            <a:ext cx="0" cy="2102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4" name="Content Placeholder 2"/>
          <p:cNvSpPr txBox="1">
            <a:spLocks/>
          </p:cNvSpPr>
          <p:nvPr/>
        </p:nvSpPr>
        <p:spPr bwMode="auto">
          <a:xfrm>
            <a:off x="116336" y="387928"/>
            <a:ext cx="4468261" cy="27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US" sz="1500" dirty="0">
                <a:solidFill>
                  <a:srgbClr val="007398"/>
                </a:solidFill>
              </a:rPr>
              <a:t>Concomitant drug </a:t>
            </a:r>
            <a:r>
              <a:rPr lang="en-US" sz="1500" b="1" dirty="0">
                <a:solidFill>
                  <a:srgbClr val="007398"/>
                </a:solidFill>
              </a:rPr>
              <a:t>inhibits</a:t>
            </a:r>
            <a:r>
              <a:rPr lang="en-US" sz="1500" dirty="0">
                <a:solidFill>
                  <a:srgbClr val="007398"/>
                </a:solidFill>
              </a:rPr>
              <a:t> CYP-mediated metabolism</a:t>
            </a:r>
          </a:p>
        </p:txBody>
      </p:sp>
      <p:sp>
        <p:nvSpPr>
          <p:cNvPr id="35" name="Content Placeholder 2"/>
          <p:cNvSpPr txBox="1">
            <a:spLocks/>
          </p:cNvSpPr>
          <p:nvPr/>
        </p:nvSpPr>
        <p:spPr bwMode="auto">
          <a:xfrm>
            <a:off x="4489583" y="387928"/>
            <a:ext cx="4468261" cy="27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94" indent="-225010" algn="l" defTabSz="456372"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20" indent="-285248" algn="l" defTabSz="456372"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50" indent="-228185" algn="l" defTabSz="456372"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331"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725" indent="-228185" algn="l" defTabSz="456372"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103" indent="-228185" algn="l" defTabSz="456372" rtl="0" eaLnBrk="1" latinLnBrk="0" hangingPunct="1">
              <a:spcBef>
                <a:spcPct val="20000"/>
              </a:spcBef>
              <a:buFont typeface="Arial"/>
              <a:buChar char="•"/>
              <a:defRPr sz="2000" kern="1200">
                <a:solidFill>
                  <a:schemeClr val="tx1"/>
                </a:solidFill>
                <a:latin typeface="+mn-lt"/>
                <a:ea typeface="+mn-ea"/>
                <a:cs typeface="+mn-cs"/>
              </a:defRPr>
            </a:lvl6pPr>
            <a:lvl7pPr marL="2966480" indent="-228185" algn="l" defTabSz="456372" rtl="0" eaLnBrk="1" latinLnBrk="0" hangingPunct="1">
              <a:spcBef>
                <a:spcPct val="20000"/>
              </a:spcBef>
              <a:buFont typeface="Arial"/>
              <a:buChar char="•"/>
              <a:defRPr sz="2000" kern="1200">
                <a:solidFill>
                  <a:schemeClr val="tx1"/>
                </a:solidFill>
                <a:latin typeface="+mn-lt"/>
                <a:ea typeface="+mn-ea"/>
                <a:cs typeface="+mn-cs"/>
              </a:defRPr>
            </a:lvl7pPr>
            <a:lvl8pPr marL="3422867" indent="-228185" algn="l" defTabSz="456372" rtl="0" eaLnBrk="1" latinLnBrk="0" hangingPunct="1">
              <a:spcBef>
                <a:spcPct val="20000"/>
              </a:spcBef>
              <a:buFont typeface="Arial"/>
              <a:buChar char="•"/>
              <a:defRPr sz="2000" kern="1200">
                <a:solidFill>
                  <a:schemeClr val="tx1"/>
                </a:solidFill>
                <a:latin typeface="+mn-lt"/>
                <a:ea typeface="+mn-ea"/>
                <a:cs typeface="+mn-cs"/>
              </a:defRPr>
            </a:lvl8pPr>
            <a:lvl9pPr marL="3879238" indent="-228185" algn="l" defTabSz="456372" rtl="0" eaLnBrk="1" latinLnBrk="0" hangingPunct="1">
              <a:spcBef>
                <a:spcPct val="20000"/>
              </a:spcBef>
              <a:buFont typeface="Arial"/>
              <a:buChar char="•"/>
              <a:defRPr sz="2000" kern="1200">
                <a:solidFill>
                  <a:schemeClr val="tx1"/>
                </a:solidFill>
                <a:latin typeface="+mn-lt"/>
                <a:ea typeface="+mn-ea"/>
                <a:cs typeface="+mn-cs"/>
              </a:defRPr>
            </a:lvl9pPr>
          </a:lstStyle>
          <a:p>
            <a:pPr marL="87961" indent="0">
              <a:buNone/>
            </a:pPr>
            <a:r>
              <a:rPr lang="en-US" sz="1500" dirty="0">
                <a:solidFill>
                  <a:srgbClr val="007398"/>
                </a:solidFill>
              </a:rPr>
              <a:t>Concomitant drug </a:t>
            </a:r>
            <a:r>
              <a:rPr lang="en-US" sz="1500" b="1" dirty="0">
                <a:solidFill>
                  <a:srgbClr val="007398"/>
                </a:solidFill>
              </a:rPr>
              <a:t>induces</a:t>
            </a:r>
            <a:r>
              <a:rPr lang="en-US" sz="1500" dirty="0">
                <a:solidFill>
                  <a:srgbClr val="007398"/>
                </a:solidFill>
              </a:rPr>
              <a:t> CYP-mediated metabolism</a:t>
            </a:r>
          </a:p>
        </p:txBody>
      </p:sp>
      <p:sp>
        <p:nvSpPr>
          <p:cNvPr id="3" name="TextBox 2"/>
          <p:cNvSpPr txBox="1"/>
          <p:nvPr/>
        </p:nvSpPr>
        <p:spPr>
          <a:xfrm>
            <a:off x="574983" y="2880158"/>
            <a:ext cx="1338828" cy="30008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CA" sz="1350" dirty="0"/>
              <a:t>AUC increases</a:t>
            </a:r>
          </a:p>
        </p:txBody>
      </p:sp>
      <p:sp>
        <p:nvSpPr>
          <p:cNvPr id="36" name="TextBox 35"/>
          <p:cNvSpPr txBox="1"/>
          <p:nvPr/>
        </p:nvSpPr>
        <p:spPr>
          <a:xfrm>
            <a:off x="5602871" y="2459857"/>
            <a:ext cx="1396536" cy="30008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CA" sz="1350" dirty="0"/>
              <a:t>AUC decreases</a:t>
            </a:r>
          </a:p>
        </p:txBody>
      </p:sp>
    </p:spTree>
    <p:extLst>
      <p:ext uri="{BB962C8B-B14F-4D97-AF65-F5344CB8AC3E}">
        <p14:creationId xmlns:p14="http://schemas.microsoft.com/office/powerpoint/2010/main" val="102979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DDIs also occur through inhibition or induction of drug transporters by co-administered drugs </a:t>
            </a:r>
          </a:p>
        </p:txBody>
      </p:sp>
      <p:pic>
        <p:nvPicPr>
          <p:cNvPr id="4" name="Content Placeholder 3"/>
          <p:cNvPicPr>
            <a:picLocks noGrp="1" noChangeAspect="1"/>
          </p:cNvPicPr>
          <p:nvPr>
            <p:ph idx="1"/>
          </p:nvPr>
        </p:nvPicPr>
        <p:blipFill rotWithShape="1">
          <a:blip r:embed="rId3"/>
          <a:srcRect t="15449"/>
          <a:stretch/>
        </p:blipFill>
        <p:spPr>
          <a:xfrm>
            <a:off x="4114800" y="1350657"/>
            <a:ext cx="4682836" cy="2327569"/>
          </a:xfrm>
          <a:prstGeom prst="rect">
            <a:avLst/>
          </a:prstGeom>
        </p:spPr>
      </p:pic>
      <p:sp>
        <p:nvSpPr>
          <p:cNvPr id="6" name="TextBox 5"/>
          <p:cNvSpPr txBox="1"/>
          <p:nvPr/>
        </p:nvSpPr>
        <p:spPr>
          <a:xfrm>
            <a:off x="7029571" y="3679313"/>
            <a:ext cx="1863011" cy="334835"/>
          </a:xfrm>
          <a:prstGeom prst="rect">
            <a:avLst/>
          </a:prstGeom>
          <a:noFill/>
        </p:spPr>
        <p:txBody>
          <a:bodyPr wrap="none" rtlCol="0">
            <a:spAutoFit/>
          </a:bodyPr>
          <a:lstStyle/>
          <a:p>
            <a:r>
              <a:rPr lang="en-CA" sz="788" dirty="0" err="1"/>
              <a:t>Boehringer</a:t>
            </a:r>
            <a:r>
              <a:rPr lang="en-CA" sz="788" dirty="0"/>
              <a:t> </a:t>
            </a:r>
            <a:r>
              <a:rPr lang="en-CA" sz="788" dirty="0" err="1"/>
              <a:t>Ingelheim</a:t>
            </a:r>
            <a:r>
              <a:rPr lang="en-CA" sz="788" dirty="0"/>
              <a:t> </a:t>
            </a:r>
            <a:br>
              <a:rPr lang="en-CA" sz="788" dirty="0"/>
            </a:br>
            <a:r>
              <a:rPr lang="en-CA" sz="788" dirty="0"/>
              <a:t>http://slideplayer.com/slide/5810493/ </a:t>
            </a:r>
          </a:p>
        </p:txBody>
      </p:sp>
      <p:sp>
        <p:nvSpPr>
          <p:cNvPr id="7" name="Content Placeholder 2"/>
          <p:cNvSpPr txBox="1">
            <a:spLocks/>
          </p:cNvSpPr>
          <p:nvPr/>
        </p:nvSpPr>
        <p:spPr bwMode="auto">
          <a:xfrm>
            <a:off x="346364" y="1332199"/>
            <a:ext cx="6328610" cy="247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456" tIns="34229" rIns="68456" bIns="34229" numCol="1" anchor="t" anchorCtr="0" compatLnSpc="1">
            <a:prstTxWarp prst="textNoShape">
              <a:avLst/>
            </a:prstTxWarp>
          </a:bodyPr>
          <a:lstStyle>
            <a:lvl1pPr marL="342286" indent="-225005" algn="l" defTabSz="456361" rtl="0" eaLnBrk="0" fontAlgn="base" hangingPunct="0">
              <a:spcBef>
                <a:spcPct val="20000"/>
              </a:spcBef>
              <a:spcAft>
                <a:spcPct val="0"/>
              </a:spcAft>
              <a:buClr>
                <a:srgbClr val="414448"/>
              </a:buClr>
              <a:buFont typeface="Arial" charset="0"/>
              <a:buChar char="•"/>
              <a:defRPr sz="2000" kern="1200">
                <a:solidFill>
                  <a:srgbClr val="53565A"/>
                </a:solidFill>
                <a:latin typeface="+mn-lt"/>
                <a:ea typeface="ＭＳ Ｐゴシック" charset="0"/>
                <a:cs typeface="ＭＳ Ｐゴシック" charset="0"/>
              </a:defRPr>
            </a:lvl1pPr>
            <a:lvl2pPr marL="741601" indent="-285241" algn="l" defTabSz="456361" rtl="0" eaLnBrk="0" fontAlgn="base" hangingPunct="0">
              <a:spcBef>
                <a:spcPct val="20000"/>
              </a:spcBef>
              <a:spcAft>
                <a:spcPct val="0"/>
              </a:spcAft>
              <a:buClr>
                <a:srgbClr val="414448"/>
              </a:buClr>
              <a:buFont typeface="Arial" charset="0"/>
              <a:buChar char="–"/>
              <a:defRPr kern="1200">
                <a:solidFill>
                  <a:srgbClr val="53565A"/>
                </a:solidFill>
                <a:latin typeface="+mn-lt"/>
                <a:ea typeface="ＭＳ Ｐゴシック" charset="0"/>
                <a:cs typeface="+mn-cs"/>
              </a:defRPr>
            </a:lvl2pPr>
            <a:lvl3pPr marL="1140922" indent="-228180" algn="l" defTabSz="456361" rtl="0" eaLnBrk="0" fontAlgn="base" hangingPunct="0">
              <a:spcBef>
                <a:spcPct val="20000"/>
              </a:spcBef>
              <a:spcAft>
                <a:spcPct val="0"/>
              </a:spcAft>
              <a:buClr>
                <a:srgbClr val="414448"/>
              </a:buClr>
              <a:buFont typeface="Arial" charset="0"/>
              <a:buChar char="•"/>
              <a:defRPr sz="1600" kern="1200">
                <a:solidFill>
                  <a:srgbClr val="53565A"/>
                </a:solidFill>
                <a:latin typeface="+mn-lt"/>
                <a:ea typeface="ＭＳ Ｐゴシック" charset="0"/>
                <a:cs typeface="+mn-cs"/>
              </a:defRPr>
            </a:lvl3pPr>
            <a:lvl4pPr marL="1597291" indent="-228180" algn="l" defTabSz="456361"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4pPr>
            <a:lvl5pPr marL="2053674" indent="-228180" algn="l" defTabSz="456361" rtl="0" eaLnBrk="0" fontAlgn="base" hangingPunct="0">
              <a:spcBef>
                <a:spcPct val="20000"/>
              </a:spcBef>
              <a:spcAft>
                <a:spcPct val="0"/>
              </a:spcAft>
              <a:buClr>
                <a:srgbClr val="414448"/>
              </a:buClr>
              <a:buFont typeface="Arial" charset="0"/>
              <a:buChar char="»"/>
              <a:defRPr sz="1400" kern="1200">
                <a:solidFill>
                  <a:srgbClr val="53565A"/>
                </a:solidFill>
                <a:latin typeface="+mn-lt"/>
                <a:ea typeface="ＭＳ Ｐゴシック" charset="0"/>
                <a:cs typeface="+mn-cs"/>
              </a:defRPr>
            </a:lvl5pPr>
            <a:lvl6pPr marL="2510040" indent="-228180" algn="l" defTabSz="456361" rtl="0" eaLnBrk="1" latinLnBrk="0" hangingPunct="1">
              <a:spcBef>
                <a:spcPct val="20000"/>
              </a:spcBef>
              <a:buFont typeface="Arial"/>
              <a:buChar char="•"/>
              <a:defRPr sz="2000" kern="1200">
                <a:solidFill>
                  <a:schemeClr val="tx1"/>
                </a:solidFill>
                <a:latin typeface="+mn-lt"/>
                <a:ea typeface="+mn-ea"/>
                <a:cs typeface="+mn-cs"/>
              </a:defRPr>
            </a:lvl6pPr>
            <a:lvl7pPr marL="2966406" indent="-228180" algn="l" defTabSz="456361" rtl="0" eaLnBrk="1" latinLnBrk="0" hangingPunct="1">
              <a:spcBef>
                <a:spcPct val="20000"/>
              </a:spcBef>
              <a:buFont typeface="Arial"/>
              <a:buChar char="•"/>
              <a:defRPr sz="2000" kern="1200">
                <a:solidFill>
                  <a:schemeClr val="tx1"/>
                </a:solidFill>
                <a:latin typeface="+mn-lt"/>
                <a:ea typeface="+mn-ea"/>
                <a:cs typeface="+mn-cs"/>
              </a:defRPr>
            </a:lvl7pPr>
            <a:lvl8pPr marL="3422781" indent="-228180" algn="l" defTabSz="456361" rtl="0" eaLnBrk="1" latinLnBrk="0" hangingPunct="1">
              <a:spcBef>
                <a:spcPct val="20000"/>
              </a:spcBef>
              <a:buFont typeface="Arial"/>
              <a:buChar char="•"/>
              <a:defRPr sz="2000" kern="1200">
                <a:solidFill>
                  <a:schemeClr val="tx1"/>
                </a:solidFill>
                <a:latin typeface="+mn-lt"/>
                <a:ea typeface="+mn-ea"/>
                <a:cs typeface="+mn-cs"/>
              </a:defRPr>
            </a:lvl8pPr>
            <a:lvl9pPr marL="3879142" indent="-228180" algn="l" defTabSz="456361" rtl="0" eaLnBrk="1" latinLnBrk="0" hangingPunct="1">
              <a:spcBef>
                <a:spcPct val="20000"/>
              </a:spcBef>
              <a:buFont typeface="Arial"/>
              <a:buChar char="•"/>
              <a:defRPr sz="2000" kern="1200">
                <a:solidFill>
                  <a:schemeClr val="tx1"/>
                </a:solidFill>
                <a:latin typeface="+mn-lt"/>
                <a:ea typeface="+mn-ea"/>
                <a:cs typeface="+mn-cs"/>
              </a:defRPr>
            </a:lvl9pPr>
          </a:lstStyle>
          <a:p>
            <a:r>
              <a:rPr lang="en-CA" sz="1350" dirty="0"/>
              <a:t>Transporters often work together with </a:t>
            </a:r>
            <a:br>
              <a:rPr lang="en-CA" sz="1350" dirty="0"/>
            </a:br>
            <a:r>
              <a:rPr lang="en-CA" sz="1350" dirty="0"/>
              <a:t>drug metabolizing enzymes in drug </a:t>
            </a:r>
            <a:br>
              <a:rPr lang="en-CA" sz="1350" dirty="0"/>
            </a:br>
            <a:r>
              <a:rPr lang="en-CA" sz="1350" dirty="0"/>
              <a:t>absorption and elimination</a:t>
            </a:r>
          </a:p>
          <a:p>
            <a:r>
              <a:rPr lang="en-CA" sz="1350" dirty="0"/>
              <a:t>They are located in the small intestine, </a:t>
            </a:r>
            <a:br>
              <a:rPr lang="en-CA" sz="1350" dirty="0"/>
            </a:br>
            <a:r>
              <a:rPr lang="en-CA" sz="1350" dirty="0"/>
              <a:t>liver and kidney, which are critical for </a:t>
            </a:r>
            <a:br>
              <a:rPr lang="en-CA" sz="1350" dirty="0"/>
            </a:br>
            <a:r>
              <a:rPr lang="en-CA" sz="1350" dirty="0"/>
              <a:t>drug absorption and elimination</a:t>
            </a:r>
            <a:endParaRPr lang="en-US" sz="1350" dirty="0"/>
          </a:p>
          <a:p>
            <a:r>
              <a:rPr lang="en-US" sz="1350" dirty="0"/>
              <a:t>Transporters commonly involved in </a:t>
            </a:r>
            <a:br>
              <a:rPr lang="en-US" sz="1350" dirty="0"/>
            </a:br>
            <a:r>
              <a:rPr lang="en-US" sz="1350" dirty="0"/>
              <a:t>DDIs include P-glycoprotein 1/</a:t>
            </a:r>
            <a:br>
              <a:rPr lang="en-US" sz="1350" dirty="0"/>
            </a:br>
            <a:r>
              <a:rPr lang="en-US" sz="1350" dirty="0"/>
              <a:t>Multi-drug resistance 1(P-</a:t>
            </a:r>
            <a:r>
              <a:rPr lang="en-US" sz="1350" dirty="0" err="1"/>
              <a:t>gp</a:t>
            </a:r>
            <a:r>
              <a:rPr lang="en-US" sz="1350" dirty="0"/>
              <a:t>/MDR1) </a:t>
            </a:r>
            <a:br>
              <a:rPr lang="en-US" sz="1350" dirty="0"/>
            </a:br>
            <a:r>
              <a:rPr lang="en-US" sz="1350" dirty="0"/>
              <a:t>and BCRP (Breast cancer resistance </a:t>
            </a:r>
            <a:br>
              <a:rPr lang="en-US" sz="1350" dirty="0"/>
            </a:br>
            <a:r>
              <a:rPr lang="en-US" sz="1350" dirty="0"/>
              <a:t>protein)</a:t>
            </a:r>
            <a:r>
              <a:rPr lang="en-CA" sz="1350" dirty="0"/>
              <a:t> </a:t>
            </a:r>
          </a:p>
          <a:p>
            <a:pPr>
              <a:spcBef>
                <a:spcPts val="900"/>
              </a:spcBef>
              <a:buFont typeface="Wingdings" panose="05000000000000000000" pitchFamily="2" charset="2"/>
              <a:buChar char="Ø"/>
            </a:pPr>
            <a:r>
              <a:rPr lang="en-CA" sz="1800" dirty="0">
                <a:solidFill>
                  <a:srgbClr val="FF6C00"/>
                </a:solidFill>
              </a:rPr>
              <a:t>The DMPK solution includes comprehensive information for both</a:t>
            </a:r>
            <a:r>
              <a:rPr lang="en-CA" sz="1800" b="1" dirty="0">
                <a:solidFill>
                  <a:srgbClr val="FF6C00"/>
                </a:solidFill>
              </a:rPr>
              <a:t> metabolising enzymes and transporters</a:t>
            </a:r>
          </a:p>
          <a:p>
            <a:endParaRPr lang="en-CA" sz="1500" dirty="0"/>
          </a:p>
        </p:txBody>
      </p:sp>
    </p:spTree>
    <p:extLst>
      <p:ext uri="{BB962C8B-B14F-4D97-AF65-F5344CB8AC3E}">
        <p14:creationId xmlns:p14="http://schemas.microsoft.com/office/powerpoint/2010/main" val="350494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141" y="1823316"/>
            <a:ext cx="8238318" cy="3297438"/>
          </a:xfrm>
        </p:spPr>
        <p:txBody>
          <a:bodyPr>
            <a:normAutofit/>
          </a:bodyPr>
          <a:lstStyle/>
          <a:p>
            <a:r>
              <a:rPr lang="en-CA" sz="1400" dirty="0"/>
              <a:t>Comprehensive data from FDA and EMA Approval packages and literature provides a greater understanding of </a:t>
            </a:r>
            <a:r>
              <a:rPr lang="en-CA" sz="1400" dirty="0">
                <a:solidFill>
                  <a:schemeClr val="tx2">
                    <a:lumMod val="75000"/>
                  </a:schemeClr>
                </a:solidFill>
              </a:rPr>
              <a:t>pharmacokinetic </a:t>
            </a:r>
            <a:r>
              <a:rPr lang="en-CA" sz="1400" dirty="0"/>
              <a:t>properties of a drug candidate within the context of the complete landscape of approved drugs</a:t>
            </a:r>
          </a:p>
          <a:p>
            <a:r>
              <a:rPr lang="en-CA" sz="1400" dirty="0"/>
              <a:t>Deepest, most detailed information specific for </a:t>
            </a:r>
            <a:r>
              <a:rPr lang="en-CA" sz="1400" dirty="0">
                <a:solidFill>
                  <a:schemeClr val="tx2">
                    <a:lumMod val="75000"/>
                  </a:schemeClr>
                </a:solidFill>
              </a:rPr>
              <a:t>metabolising enzymes and transporters </a:t>
            </a:r>
            <a:r>
              <a:rPr lang="en-CA" sz="1400" dirty="0"/>
              <a:t>enables greater insight into drug-drug interactions for FDA- and EMA-approved drugs</a:t>
            </a:r>
          </a:p>
          <a:p>
            <a:pPr marL="87961" indent="0">
              <a:spcBef>
                <a:spcPts val="900"/>
              </a:spcBef>
              <a:buNone/>
            </a:pPr>
            <a:r>
              <a:rPr lang="en-CA" sz="1400" b="1" dirty="0"/>
              <a:t>DDI Risk Calculator (DDIRC)</a:t>
            </a:r>
          </a:p>
          <a:p>
            <a:r>
              <a:rPr lang="en-CA" sz="1400" dirty="0"/>
              <a:t>Fast identification of potential metabolism-based DDIs, informing </a:t>
            </a:r>
            <a:br>
              <a:rPr lang="en-CA" sz="1400" dirty="0"/>
            </a:br>
            <a:r>
              <a:rPr lang="en-CA" sz="1400" dirty="0"/>
              <a:t>critical decisions on which drugs to progress, clinical DDI studies </a:t>
            </a:r>
            <a:br>
              <a:rPr lang="en-CA" sz="1400" dirty="0"/>
            </a:br>
            <a:r>
              <a:rPr lang="en-CA" sz="1400" dirty="0"/>
              <a:t>to perform and risk mitigation strategies to follow. </a:t>
            </a:r>
          </a:p>
          <a:p>
            <a:r>
              <a:rPr lang="en-CA" sz="1400" dirty="0"/>
              <a:t>Data can be utilized from the PK and MET modules to calculate </a:t>
            </a:r>
            <a:br>
              <a:rPr lang="en-CA" sz="1400" dirty="0"/>
            </a:br>
            <a:r>
              <a:rPr lang="en-CA" sz="1400" dirty="0"/>
              <a:t>the risk of DDIs between a candidate and marketed drugs </a:t>
            </a:r>
          </a:p>
        </p:txBody>
      </p:sp>
      <p:sp>
        <p:nvSpPr>
          <p:cNvPr id="2" name="Title 1"/>
          <p:cNvSpPr>
            <a:spLocks noGrp="1"/>
          </p:cNvSpPr>
          <p:nvPr>
            <p:ph type="title"/>
          </p:nvPr>
        </p:nvSpPr>
        <p:spPr>
          <a:xfrm>
            <a:off x="450379" y="733619"/>
            <a:ext cx="8238319" cy="313984"/>
          </a:xfrm>
        </p:spPr>
        <p:txBody>
          <a:bodyPr/>
          <a:lstStyle/>
          <a:p>
            <a:r>
              <a:rPr lang="en-CA" dirty="0"/>
              <a:t>DMPK Solution </a:t>
            </a:r>
            <a:br>
              <a:rPr lang="en-CA" dirty="0"/>
            </a:br>
            <a:endParaRPr lang="en-US" dirty="0"/>
          </a:p>
        </p:txBody>
      </p:sp>
      <p:pic>
        <p:nvPicPr>
          <p:cNvPr id="4" name="Picture 3"/>
          <p:cNvPicPr>
            <a:picLocks noChangeAspect="1"/>
          </p:cNvPicPr>
          <p:nvPr/>
        </p:nvPicPr>
        <p:blipFill rotWithShape="1">
          <a:blip r:embed="rId3">
            <a:duotone>
              <a:schemeClr val="accent2">
                <a:shade val="45000"/>
                <a:satMod val="135000"/>
              </a:schemeClr>
              <a:prstClr val="white"/>
            </a:duotone>
          </a:blip>
          <a:srcRect l="332" t="-379" r="5550" b="379"/>
          <a:stretch/>
        </p:blipFill>
        <p:spPr>
          <a:xfrm>
            <a:off x="6690108" y="2867891"/>
            <a:ext cx="1998590" cy="1859117"/>
          </a:xfrm>
          <a:prstGeom prst="rect">
            <a:avLst/>
          </a:prstGeom>
        </p:spPr>
      </p:pic>
      <p:sp>
        <p:nvSpPr>
          <p:cNvPr id="5" name="Rechthoek 4">
            <a:extLst>
              <a:ext uri="{FF2B5EF4-FFF2-40B4-BE49-F238E27FC236}">
                <a16:creationId xmlns:a16="http://schemas.microsoft.com/office/drawing/2014/main" id="{446FCDB7-6039-4188-8FB9-DAEA8E13901F}"/>
              </a:ext>
            </a:extLst>
          </p:cNvPr>
          <p:cNvSpPr/>
          <p:nvPr/>
        </p:nvSpPr>
        <p:spPr>
          <a:xfrm>
            <a:off x="388058" y="952940"/>
            <a:ext cx="7301345" cy="646331"/>
          </a:xfrm>
          <a:prstGeom prst="rect">
            <a:avLst/>
          </a:prstGeom>
        </p:spPr>
        <p:txBody>
          <a:bodyPr wrap="square">
            <a:spAutoFit/>
          </a:bodyPr>
          <a:lstStyle/>
          <a:p>
            <a:r>
              <a:rPr lang="en-CA" dirty="0">
                <a:solidFill>
                  <a:srgbClr val="FF6C00"/>
                </a:solidFill>
              </a:rPr>
              <a:t>Supports </a:t>
            </a:r>
            <a:r>
              <a:rPr lang="en-CA" b="1" dirty="0">
                <a:solidFill>
                  <a:srgbClr val="FF6C00"/>
                </a:solidFill>
              </a:rPr>
              <a:t>informed decision-making </a:t>
            </a:r>
            <a:r>
              <a:rPr lang="en-CA" dirty="0">
                <a:solidFill>
                  <a:srgbClr val="FF6C00"/>
                </a:solidFill>
              </a:rPr>
              <a:t>by providing a more c</a:t>
            </a:r>
            <a:r>
              <a:rPr lang="en-CA" b="1" dirty="0">
                <a:solidFill>
                  <a:srgbClr val="FF6C00"/>
                </a:solidFill>
              </a:rPr>
              <a:t>omplete picture of potential DDIs for drug candidate risk assessment</a:t>
            </a:r>
            <a:endParaRPr lang="en-US" dirty="0">
              <a:solidFill>
                <a:srgbClr val="FF6C00"/>
              </a:solidFill>
            </a:endParaRPr>
          </a:p>
        </p:txBody>
      </p:sp>
    </p:spTree>
    <p:extLst>
      <p:ext uri="{BB962C8B-B14F-4D97-AF65-F5344CB8AC3E}">
        <p14:creationId xmlns:p14="http://schemas.microsoft.com/office/powerpoint/2010/main" val="358984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8548ee3-17bf-4654-8739-8e54e210318d">
      <UserInfo>
        <DisplayName>Breen, Matthew (ELS-PHI)</DisplayName>
        <AccountId>2777</AccountId>
        <AccountType/>
      </UserInfo>
    </SharedWithUsers>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03675D-8D64-4E18-9DFC-91B79FDF8D8B}">
  <ds:schemaRefs>
    <ds:schemaRef ds:uri="http://purl.org/dc/terms/"/>
    <ds:schemaRef ds:uri="http://schemas.openxmlformats.org/package/2006/metadata/core-properties"/>
    <ds:schemaRef ds:uri="http://purl.org/dc/dcmitype/"/>
    <ds:schemaRef ds:uri="http://schemas.microsoft.com/office/2006/documentManagement/types"/>
    <ds:schemaRef ds:uri="9899b366-7b72-454c-89d4-c9d65b6b2d09"/>
    <ds:schemaRef ds:uri="http://purl.org/dc/elements/1.1/"/>
    <ds:schemaRef ds:uri="http://schemas.microsoft.com/office/2006/metadata/properties"/>
    <ds:schemaRef ds:uri="http://schemas.microsoft.com/office/infopath/2007/PartnerControls"/>
    <ds:schemaRef ds:uri="6dc7b1fc-a42c-4787-81d2-6038e501572a"/>
    <ds:schemaRef ds:uri="http://www.w3.org/XML/1998/namespace"/>
  </ds:schemaRefs>
</ds:datastoreItem>
</file>

<file path=customXml/itemProps2.xml><?xml version="1.0" encoding="utf-8"?>
<ds:datastoreItem xmlns:ds="http://schemas.openxmlformats.org/officeDocument/2006/customXml" ds:itemID="{B44F8206-7EFC-47D4-AAB7-2CA2071FAC4C}"/>
</file>

<file path=customXml/itemProps3.xml><?xml version="1.0" encoding="utf-8"?>
<ds:datastoreItem xmlns:ds="http://schemas.openxmlformats.org/officeDocument/2006/customXml" ds:itemID="{E5E827F2-0486-434B-835A-4F969C0984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1010</Words>
  <Application>Microsoft Office PowerPoint</Application>
  <PresentationFormat>Diavoorstelling (16:9)</PresentationFormat>
  <Paragraphs>86</Paragraphs>
  <Slides>8</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8</vt:i4>
      </vt:variant>
    </vt:vector>
  </HeadingPairs>
  <TitlesOfParts>
    <vt:vector size="15" baseType="lpstr">
      <vt:lpstr>ＭＳ Ｐゴシック</vt:lpstr>
      <vt:lpstr>Aharoni</vt:lpstr>
      <vt:lpstr>Arial</vt:lpstr>
      <vt:lpstr>Calibri</vt:lpstr>
      <vt:lpstr>Courier New</vt:lpstr>
      <vt:lpstr>Wingdings</vt:lpstr>
      <vt:lpstr>Elsevier</vt:lpstr>
      <vt:lpstr>Introduction into PharmaPendium’s DDI risk calculator </vt:lpstr>
      <vt:lpstr>Learning objective </vt:lpstr>
      <vt:lpstr>Early and ongoing assessment of Drug-Drug Interactions is critical</vt:lpstr>
      <vt:lpstr>Drug-drug interactions can increase toxicity or reduce clinical efficacy </vt:lpstr>
      <vt:lpstr>PowerPoint-presentatie</vt:lpstr>
      <vt:lpstr>DDIs also occur through inhibition or induction of drug transporters by co-administered drugs </vt:lpstr>
      <vt:lpstr>DMPK Solution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2019-08-01T15:47:35Z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